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04" y="-4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31711E1-EEE4-EB41-8727-A9A63DEA9075}" type="datetimeFigureOut">
              <a:rPr lang="en-US" smtClean="0"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3BB7F46-ADD6-B343-AC08-08A54F49C0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  <p:sldLayoutId id="2147483901" r:id="rId17"/>
    <p:sldLayoutId id="2147483902" r:id="rId18"/>
    <p:sldLayoutId id="2147483903" r:id="rId19"/>
    <p:sldLayoutId id="214748390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3140" y="4624668"/>
            <a:ext cx="4343400" cy="1195298"/>
          </a:xfrm>
        </p:spPr>
        <p:txBody>
          <a:bodyPr>
            <a:noAutofit/>
          </a:bodyPr>
          <a:lstStyle/>
          <a:p>
            <a:r>
              <a:rPr lang="en-US" sz="3600" dirty="0" smtClean="0"/>
              <a:t>Psalms: Structure, Content &amp; Message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005" y="5688212"/>
            <a:ext cx="4038600" cy="74855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Claus </a:t>
            </a:r>
            <a:r>
              <a:rPr lang="en-US" sz="2000" dirty="0" err="1" smtClean="0"/>
              <a:t>Westermann</a:t>
            </a:r>
            <a:endParaRPr lang="en-US" sz="2000" dirty="0" smtClean="0"/>
          </a:p>
          <a:p>
            <a:r>
              <a:rPr lang="en-US" sz="2000" dirty="0" smtClean="0"/>
              <a:t>Sunday Morning Bible Study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0102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Superscriptions and 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Superscriptions are not original</a:t>
            </a:r>
          </a:p>
          <a:p>
            <a:r>
              <a:rPr lang="en-US" sz="2400" dirty="0" smtClean="0"/>
              <a:t>Musical designations are unclear</a:t>
            </a:r>
          </a:p>
          <a:p>
            <a:pPr lvl="1"/>
            <a:r>
              <a:rPr lang="en-US" sz="2000" dirty="0" smtClean="0"/>
              <a:t>“to the choirmaster”</a:t>
            </a:r>
          </a:p>
          <a:p>
            <a:pPr lvl="1"/>
            <a:r>
              <a:rPr lang="en-US" sz="2000" dirty="0" smtClean="0"/>
              <a:t>“</a:t>
            </a:r>
            <a:r>
              <a:rPr lang="en-US" sz="2000" i="1" dirty="0" smtClean="0"/>
              <a:t>Selah</a:t>
            </a:r>
            <a:r>
              <a:rPr lang="en-US" sz="2000" dirty="0" smtClean="0"/>
              <a:t>”</a:t>
            </a:r>
          </a:p>
          <a:p>
            <a:r>
              <a:rPr lang="en-US" sz="2400" dirty="0" smtClean="0"/>
              <a:t>Though the notes are unclear, the Psalms can be understood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5562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Poetic Form of the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3" y="1981200"/>
            <a:ext cx="8645527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Parallelism of members (common feature)</a:t>
            </a:r>
          </a:p>
          <a:p>
            <a:pPr lvl="1"/>
            <a:r>
              <a:rPr lang="en-US" sz="2000" dirty="0" smtClean="0"/>
              <a:t>“synonymous parallelism”</a:t>
            </a:r>
          </a:p>
          <a:p>
            <a:pPr lvl="2"/>
            <a:r>
              <a:rPr lang="en-US" sz="2000" dirty="0" smtClean="0"/>
              <a:t>Psalm 103:1—“Bless the LORD, O my soul,</a:t>
            </a:r>
          </a:p>
          <a:p>
            <a:pPr marL="457200" lvl="2" indent="0">
              <a:buNone/>
            </a:pPr>
            <a:r>
              <a:rPr lang="en-US" sz="2000" dirty="0" smtClean="0"/>
              <a:t>		         and all that is within me, bless his holy name!”</a:t>
            </a:r>
          </a:p>
          <a:p>
            <a:pPr lvl="1"/>
            <a:r>
              <a:rPr lang="en-US" sz="2000" dirty="0" smtClean="0"/>
              <a:t>“synthetic parallelism”</a:t>
            </a:r>
          </a:p>
          <a:p>
            <a:pPr lvl="2"/>
            <a:r>
              <a:rPr lang="en-US" sz="2000" dirty="0" smtClean="0"/>
              <a:t>Psalm 103:2—“Bless the LORD, O my soul,</a:t>
            </a:r>
          </a:p>
          <a:p>
            <a:pPr marL="457200" lvl="2" indent="0">
              <a:buNone/>
            </a:pPr>
            <a:r>
              <a:rPr lang="en-US" sz="2000" dirty="0" smtClean="0"/>
              <a:t>		         and forget not all his benefits.”</a:t>
            </a:r>
          </a:p>
          <a:p>
            <a:pPr lvl="1"/>
            <a:r>
              <a:rPr lang="en-US" sz="2000" dirty="0" smtClean="0"/>
              <a:t>“antithetic parallelism”</a:t>
            </a:r>
          </a:p>
          <a:p>
            <a:pPr lvl="2"/>
            <a:r>
              <a:rPr lang="en-US" sz="2000" dirty="0" smtClean="0"/>
              <a:t>Proverbs 21:26—“All day long [the sluggard] craves and craves,</a:t>
            </a:r>
          </a:p>
          <a:p>
            <a:pPr marL="457200" lvl="2" indent="0">
              <a:buNone/>
            </a:pPr>
            <a:r>
              <a:rPr lang="en-US" sz="2000" dirty="0" smtClean="0"/>
              <a:t>		             but the righteous gives and does not hold back.”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269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and Genres of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876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Main types of psalms</a:t>
            </a:r>
          </a:p>
          <a:p>
            <a:pPr lvl="1"/>
            <a:r>
              <a:rPr lang="en-US" sz="2000" dirty="0"/>
              <a:t>Community psalm of lament (CL)</a:t>
            </a:r>
          </a:p>
          <a:p>
            <a:pPr lvl="1"/>
            <a:r>
              <a:rPr lang="en-US" sz="2000" dirty="0"/>
              <a:t>Individual psalm of lament (IL)</a:t>
            </a:r>
          </a:p>
          <a:p>
            <a:pPr lvl="1"/>
            <a:r>
              <a:rPr lang="en-US" sz="2000" dirty="0"/>
              <a:t>Community psalm of narrative praise (CP)</a:t>
            </a:r>
          </a:p>
          <a:p>
            <a:pPr lvl="1"/>
            <a:r>
              <a:rPr lang="en-US" sz="2000" dirty="0"/>
              <a:t>Individual psalm of narrative praise (IP)</a:t>
            </a:r>
          </a:p>
          <a:p>
            <a:pPr lvl="1"/>
            <a:r>
              <a:rPr lang="en-US" sz="2000" dirty="0"/>
              <a:t>Psalm of descriptive praise (hymn) (H)</a:t>
            </a:r>
          </a:p>
          <a:p>
            <a:r>
              <a:rPr lang="en-US" sz="2400" dirty="0" smtClean="0"/>
              <a:t>Narrative praise versus descriptive praise</a:t>
            </a:r>
          </a:p>
          <a:p>
            <a:r>
              <a:rPr lang="en-US" sz="2400" dirty="0" smtClean="0"/>
              <a:t>Two other types</a:t>
            </a:r>
          </a:p>
          <a:p>
            <a:pPr lvl="1"/>
            <a:r>
              <a:rPr lang="en-US" sz="2000" dirty="0" smtClean="0"/>
              <a:t>Liturgies</a:t>
            </a:r>
          </a:p>
          <a:p>
            <a:pPr lvl="1"/>
            <a:r>
              <a:rPr lang="en-US" sz="2000" dirty="0" smtClean="0"/>
              <a:t>Wisdom psalms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36481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550561"/>
          </a:xfrm>
        </p:spPr>
        <p:txBody>
          <a:bodyPr>
            <a:noAutofit/>
          </a:bodyPr>
          <a:lstStyle/>
          <a:p>
            <a:r>
              <a:rPr lang="en-US" sz="2400" dirty="0" smtClean="0"/>
              <a:t>A Call to Praise</a:t>
            </a:r>
          </a:p>
          <a:p>
            <a:r>
              <a:rPr lang="en-US" sz="2400" dirty="0" smtClean="0"/>
              <a:t>The Significance of the Psalms in the Bible</a:t>
            </a:r>
          </a:p>
          <a:p>
            <a:r>
              <a:rPr lang="en-US" sz="2400" dirty="0" smtClean="0"/>
              <a:t>How the Psalms Originated</a:t>
            </a:r>
          </a:p>
          <a:p>
            <a:r>
              <a:rPr lang="en-US" sz="2400" dirty="0" smtClean="0"/>
              <a:t>The Collection of the Psalms</a:t>
            </a:r>
          </a:p>
          <a:p>
            <a:r>
              <a:rPr lang="en-US" sz="2400" dirty="0" smtClean="0"/>
              <a:t>Superscriptions and Notations</a:t>
            </a:r>
          </a:p>
          <a:p>
            <a:r>
              <a:rPr lang="en-US" sz="2400" dirty="0" smtClean="0"/>
              <a:t>The Poetic Form of the Psalms</a:t>
            </a:r>
          </a:p>
          <a:p>
            <a:r>
              <a:rPr lang="en-US" sz="2400" dirty="0" smtClean="0"/>
              <a:t>Types and Genres of Psalms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8203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Call to Praise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Psalm 103:1-2—“Bless the LORD, O my soul, and all that is within me, bless his holy name! Bless the LORD, O my soul, and forget not all his benefits.”</a:t>
            </a:r>
          </a:p>
          <a:p>
            <a:pPr lvl="1"/>
            <a:r>
              <a:rPr lang="en-US" sz="2000" dirty="0" smtClean="0"/>
              <a:t>Who made this call?</a:t>
            </a:r>
          </a:p>
          <a:p>
            <a:pPr lvl="1"/>
            <a:r>
              <a:rPr lang="en-US" sz="2000" dirty="0" smtClean="0"/>
              <a:t>What world did he live in?</a:t>
            </a:r>
          </a:p>
          <a:p>
            <a:r>
              <a:rPr lang="en-US" sz="2400" dirty="0" smtClean="0"/>
              <a:t>“bless” and “forget not”</a:t>
            </a:r>
          </a:p>
          <a:p>
            <a:pPr lvl="1"/>
            <a:r>
              <a:rPr lang="en-US" sz="2000" dirty="0" smtClean="0"/>
              <a:t>Praise Him so you don’t forget what He’s done and tell others what He’s done so they won’t forget.</a:t>
            </a:r>
          </a:p>
        </p:txBody>
      </p:sp>
    </p:spTree>
    <p:extLst>
      <p:ext uri="{BB962C8B-B14F-4D97-AF65-F5344CB8AC3E}">
        <p14:creationId xmlns:p14="http://schemas.microsoft.com/office/powerpoint/2010/main" val="3104974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Psalm 103:11-14—” For as high as the heavens are above the earth, so great is his steadfast love toward those who fear him; as far as the east is from the west, so far does he remove our transgressions from us. As a father shows compassion to his children, so the LORD shows compassion to those who fear him. For he knows our frame; he remembers that we are dust.” </a:t>
            </a:r>
          </a:p>
          <a:p>
            <a:pPr lvl="1"/>
            <a:r>
              <a:rPr lang="en-US" sz="2000" dirty="0"/>
              <a:t>The immenseness of God versus the smallness of humans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36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260500"/>
          </a:xfrm>
        </p:spPr>
        <p:txBody>
          <a:bodyPr/>
          <a:lstStyle/>
          <a:p>
            <a:r>
              <a:rPr lang="en-US" dirty="0" smtClean="0"/>
              <a:t>The Significance of the Psalms </a:t>
            </a:r>
            <a:br>
              <a:rPr lang="en-US" dirty="0" smtClean="0"/>
            </a:br>
            <a:r>
              <a:rPr lang="en-US" dirty="0" smtClean="0"/>
              <a:t>in the Bible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Psalms: human responses to God’s word and actions</a:t>
            </a:r>
          </a:p>
          <a:p>
            <a:pPr lvl="1"/>
            <a:r>
              <a:rPr lang="en-US" sz="2000" dirty="0"/>
              <a:t>Passing through the Red Sea (Exodus 15)</a:t>
            </a:r>
          </a:p>
          <a:p>
            <a:pPr lvl="1"/>
            <a:r>
              <a:rPr lang="en-US" sz="2000" dirty="0"/>
              <a:t>Barren woman celebrates the birth of a son (1 Samuel 2)</a:t>
            </a:r>
          </a:p>
          <a:p>
            <a:pPr lvl="1"/>
            <a:r>
              <a:rPr lang="en-US" sz="2000" dirty="0"/>
              <a:t>Entire book of Psalms</a:t>
            </a:r>
          </a:p>
          <a:p>
            <a:pPr lvl="1"/>
            <a:r>
              <a:rPr lang="en-US" sz="2000" dirty="0"/>
              <a:t>Mary (Luke 1)</a:t>
            </a:r>
          </a:p>
          <a:p>
            <a:pPr lvl="1"/>
            <a:r>
              <a:rPr lang="en-US" sz="2000" dirty="0"/>
              <a:t>The Christ-hymn (Colossians 1)</a:t>
            </a:r>
          </a:p>
          <a:p>
            <a:pPr lvl="1"/>
            <a:r>
              <a:rPr lang="en-US" sz="2000" dirty="0"/>
              <a:t>The throne of heaven (Revelation 5)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20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3"/>
            <a:ext cx="7556313" cy="1302371"/>
          </a:xfrm>
        </p:spPr>
        <p:txBody>
          <a:bodyPr/>
          <a:lstStyle/>
          <a:p>
            <a:r>
              <a:rPr lang="en-US" dirty="0"/>
              <a:t>The Significance of the Psalms </a:t>
            </a:r>
            <a:br>
              <a:rPr lang="en-US" dirty="0"/>
            </a:br>
            <a:r>
              <a:rPr lang="en-US" dirty="0"/>
              <a:t>in the Bible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Praise and lament</a:t>
            </a:r>
          </a:p>
          <a:p>
            <a:pPr lvl="1"/>
            <a:r>
              <a:rPr lang="en-US" sz="2000" dirty="0" smtClean="0"/>
              <a:t>Sometimes we praise God for his actions</a:t>
            </a:r>
          </a:p>
          <a:p>
            <a:pPr lvl="1"/>
            <a:r>
              <a:rPr lang="en-US" sz="2000" dirty="0" smtClean="0"/>
              <a:t>Sometimes we lament God for his actions</a:t>
            </a:r>
          </a:p>
          <a:p>
            <a:r>
              <a:rPr lang="en-US" sz="2400" dirty="0" smtClean="0"/>
              <a:t>Connection between singing and praying</a:t>
            </a:r>
          </a:p>
          <a:p>
            <a:pPr lvl="1"/>
            <a:r>
              <a:rPr lang="en-US" sz="2000" dirty="0" smtClean="0"/>
              <a:t>Psalms are sung prayers or prayed singing</a:t>
            </a:r>
          </a:p>
          <a:p>
            <a:r>
              <a:rPr lang="en-US" sz="2400" dirty="0" smtClean="0"/>
              <a:t>Significance for people throughout the ages</a:t>
            </a:r>
          </a:p>
        </p:txBody>
      </p:sp>
    </p:spTree>
    <p:extLst>
      <p:ext uri="{BB962C8B-B14F-4D97-AF65-F5344CB8AC3E}">
        <p14:creationId xmlns:p14="http://schemas.microsoft.com/office/powerpoint/2010/main" val="314192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Psalms Originated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Psalms arose out of the worship of Israel</a:t>
            </a:r>
          </a:p>
          <a:p>
            <a:pPr lvl="1"/>
            <a:r>
              <a:rPr lang="en-US" sz="2000" dirty="0" smtClean="0"/>
              <a:t>Essential component of worship in its variety of forms</a:t>
            </a:r>
          </a:p>
          <a:p>
            <a:pPr lvl="1"/>
            <a:r>
              <a:rPr lang="en-US" sz="2000" dirty="0" smtClean="0"/>
              <a:t>Psalms were first sung </a:t>
            </a:r>
            <a:r>
              <a:rPr lang="en-US" sz="2000" i="1" dirty="0" smtClean="0"/>
              <a:t>then</a:t>
            </a:r>
            <a:r>
              <a:rPr lang="en-US" sz="2000" dirty="0" smtClean="0"/>
              <a:t> written</a:t>
            </a:r>
          </a:p>
          <a:p>
            <a:pPr lvl="1"/>
            <a:r>
              <a:rPr lang="en-US" sz="2000" dirty="0" smtClean="0"/>
              <a:t>Worship was interconnected to all of life</a:t>
            </a:r>
          </a:p>
          <a:p>
            <a:r>
              <a:rPr lang="en-US" sz="2400" dirty="0" smtClean="0"/>
              <a:t>Events incorporated into psalms</a:t>
            </a:r>
          </a:p>
          <a:p>
            <a:pPr lvl="1"/>
            <a:r>
              <a:rPr lang="en-US" sz="2000" dirty="0" smtClean="0"/>
              <a:t>Events happened to one person or to the community</a:t>
            </a:r>
          </a:p>
          <a:p>
            <a:pPr lvl="1"/>
            <a:r>
              <a:rPr lang="en-US" sz="2000" dirty="0" smtClean="0"/>
              <a:t>The Psalms gave voice to everyone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1604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Collection of the Psalms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Modern collections</a:t>
            </a:r>
          </a:p>
          <a:p>
            <a:pPr lvl="1"/>
            <a:r>
              <a:rPr lang="en-US" sz="2000" dirty="0"/>
              <a:t>Book 1: Psalm 1-41</a:t>
            </a:r>
          </a:p>
          <a:p>
            <a:pPr lvl="1"/>
            <a:r>
              <a:rPr lang="en-US" sz="2000" dirty="0"/>
              <a:t>Book 2: Psalm 42-72</a:t>
            </a:r>
          </a:p>
          <a:p>
            <a:pPr lvl="1"/>
            <a:r>
              <a:rPr lang="en-US" sz="2000" dirty="0"/>
              <a:t>Book 3: Psalm 73-89</a:t>
            </a:r>
          </a:p>
          <a:p>
            <a:pPr lvl="1"/>
            <a:r>
              <a:rPr lang="en-US" sz="2000" dirty="0"/>
              <a:t>Book 4: Psalm 90-106</a:t>
            </a:r>
          </a:p>
          <a:p>
            <a:pPr lvl="1"/>
            <a:r>
              <a:rPr lang="en-US" sz="2000" dirty="0"/>
              <a:t>Book 5: Psalm 107-</a:t>
            </a:r>
            <a:r>
              <a:rPr lang="en-US" sz="2000" dirty="0" smtClean="0"/>
              <a:t>150</a:t>
            </a:r>
          </a:p>
          <a:p>
            <a:r>
              <a:rPr lang="en-US" sz="2400" dirty="0" smtClean="0"/>
              <a:t>Larger collections</a:t>
            </a:r>
          </a:p>
          <a:p>
            <a:pPr lvl="1"/>
            <a:r>
              <a:rPr lang="en-US" sz="2000" dirty="0" smtClean="0"/>
              <a:t>Psalms 3-41 attributed to David</a:t>
            </a:r>
          </a:p>
          <a:p>
            <a:pPr lvl="1"/>
            <a:r>
              <a:rPr lang="en-US" sz="2000" dirty="0" smtClean="0"/>
              <a:t>Psalms 42-83 called </a:t>
            </a:r>
            <a:r>
              <a:rPr lang="en-US" sz="2000" dirty="0" err="1" smtClean="0"/>
              <a:t>Elohistic</a:t>
            </a:r>
            <a:r>
              <a:rPr lang="en-US" sz="2000" dirty="0" smtClean="0"/>
              <a:t> Psalter</a:t>
            </a:r>
          </a:p>
        </p:txBody>
      </p:sp>
    </p:spTree>
    <p:extLst>
      <p:ext uri="{BB962C8B-B14F-4D97-AF65-F5344CB8AC3E}">
        <p14:creationId xmlns:p14="http://schemas.microsoft.com/office/powerpoint/2010/main" val="259932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Collection of the Psalms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Smaller </a:t>
            </a:r>
            <a:r>
              <a:rPr lang="en-US" sz="2400" dirty="0" smtClean="0"/>
              <a:t>collections</a:t>
            </a:r>
          </a:p>
          <a:p>
            <a:pPr lvl="1"/>
            <a:r>
              <a:rPr lang="en-US" sz="2000" dirty="0"/>
              <a:t>Psalms 42-49 are songs of </a:t>
            </a:r>
            <a:r>
              <a:rPr lang="en-US" sz="2000" dirty="0" err="1"/>
              <a:t>Korah</a:t>
            </a:r>
            <a:endParaRPr lang="en-US" sz="2000" dirty="0"/>
          </a:p>
          <a:p>
            <a:pPr lvl="1"/>
            <a:r>
              <a:rPr lang="en-US" sz="2000" dirty="0"/>
              <a:t>Psalms 51-59 are psalms of David</a:t>
            </a:r>
          </a:p>
          <a:p>
            <a:pPr lvl="1"/>
            <a:r>
              <a:rPr lang="en-US" sz="2000" dirty="0"/>
              <a:t>Psalms 51-59 are laments of the individual (IL)</a:t>
            </a:r>
          </a:p>
          <a:p>
            <a:pPr lvl="1"/>
            <a:r>
              <a:rPr lang="en-US" sz="2000" dirty="0"/>
              <a:t>Enthronement psalms (93-99, excluding 94)</a:t>
            </a:r>
          </a:p>
          <a:p>
            <a:pPr lvl="1"/>
            <a:r>
              <a:rPr lang="en-US" sz="2000" dirty="0"/>
              <a:t>Psalms of praise (103-107)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53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1920</TotalTime>
  <Words>618</Words>
  <Application>Microsoft Macintosh PowerPoint</Application>
  <PresentationFormat>On-screen Show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Advantage</vt:lpstr>
      <vt:lpstr>Psalms: Structure, Content &amp; Message</vt:lpstr>
      <vt:lpstr>Introduction</vt:lpstr>
      <vt:lpstr>A Call to Praise</vt:lpstr>
      <vt:lpstr>PowerPoint Presentation</vt:lpstr>
      <vt:lpstr>The Significance of the Psalms  in the Bible</vt:lpstr>
      <vt:lpstr>The Significance of the Psalms  in the Bible</vt:lpstr>
      <vt:lpstr>How the Psalms Originated</vt:lpstr>
      <vt:lpstr>The Collection of the Psalms</vt:lpstr>
      <vt:lpstr>The Collection of the Psalms</vt:lpstr>
      <vt:lpstr>Superscriptions and Notations</vt:lpstr>
      <vt:lpstr>The Poetic Form of the Psalms</vt:lpstr>
      <vt:lpstr>Types and Genres of Psalms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Psalms: Introduction</dc:title>
  <dc:creator>Shane Folks</dc:creator>
  <cp:lastModifiedBy>Shane Folks</cp:lastModifiedBy>
  <cp:revision>12</cp:revision>
  <dcterms:created xsi:type="dcterms:W3CDTF">2013-04-12T14:22:33Z</dcterms:created>
  <dcterms:modified xsi:type="dcterms:W3CDTF">2013-05-01T19:53:39Z</dcterms:modified>
</cp:coreProperties>
</file>